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Arial Black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6.xml"/><Relationship Id="rId41" Type="http://schemas.openxmlformats.org/officeDocument/2006/relationships/font" Target="fonts/ArialBlack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italic.fntdata"/><Relationship Id="rId12" Type="http://schemas.openxmlformats.org/officeDocument/2006/relationships/slide" Target="slides/slide8.xml"/><Relationship Id="rId34" Type="http://schemas.openxmlformats.org/officeDocument/2006/relationships/font" Target="fonts/Raleway-bold.fntdata"/><Relationship Id="rId15" Type="http://schemas.openxmlformats.org/officeDocument/2006/relationships/slide" Target="slides/slide11.xml"/><Relationship Id="rId37" Type="http://schemas.openxmlformats.org/officeDocument/2006/relationships/font" Target="fonts/Lato-regular.fntdata"/><Relationship Id="rId14" Type="http://schemas.openxmlformats.org/officeDocument/2006/relationships/slide" Target="slides/slide10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3.xml"/><Relationship Id="rId39" Type="http://schemas.openxmlformats.org/officeDocument/2006/relationships/font" Target="fonts/Lato-italic.fntdata"/><Relationship Id="rId16" Type="http://schemas.openxmlformats.org/officeDocument/2006/relationships/slide" Target="slides/slide12.xml"/><Relationship Id="rId38" Type="http://schemas.openxmlformats.org/officeDocument/2006/relationships/font" Target="fonts/La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 Black"/>
              <a:buNone/>
              <a:defRPr b="1" i="0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99417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4" name="Shape 74"/>
          <p:cNvSpPr/>
          <p:nvPr/>
        </p:nvSpPr>
        <p:spPr>
          <a:xfrm>
            <a:off x="0" y="5029200"/>
            <a:ext cx="8839200" cy="114300"/>
          </a:xfrm>
          <a:prstGeom prst="rect">
            <a:avLst/>
          </a:prstGeom>
          <a:gradFill>
            <a:gsLst>
              <a:gs pos="0">
                <a:srgbClr val="C00000"/>
              </a:gs>
              <a:gs pos="76000">
                <a:srgbClr val="C00000"/>
              </a:gs>
              <a:gs pos="100000">
                <a:srgbClr val="FFCA6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0" y="4743450"/>
            <a:ext cx="45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5" Type="http://schemas.openxmlformats.org/officeDocument/2006/relationships/image" Target="../media/image27.jpg"/><Relationship Id="rId6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Machine Learning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TensorFlow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800" y="524425"/>
            <a:ext cx="4510575" cy="43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250" y="139925"/>
            <a:ext cx="85215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 sz="1800"/>
              <a:t>“ Gives computer the ability to learn without being explicitly programmed 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/>
              <a:t>Types of ML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99875" y="931675"/>
            <a:ext cx="5124600" cy="19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</a:rPr>
              <a:t>Unsupervised learning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</a:rPr>
              <a:t>Supervised learning (Focus)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</a:rPr>
              <a:t>Reinforced Learning</a:t>
            </a: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233333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601" y="1970775"/>
            <a:ext cx="6252499" cy="266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/>
              <a:t>Supervised Learning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99875" y="931675"/>
            <a:ext cx="55164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</a:rPr>
              <a:t>We train a model (Function, Program)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</a:rPr>
              <a:t>Learn from training examples (Lots)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</a:rPr>
              <a:t>Need labeled data</a:t>
            </a: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233333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75" y="2586037"/>
            <a:ext cx="476250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/>
              <a:t>Supervised Deep Learning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75" y="891675"/>
            <a:ext cx="7254675" cy="408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Supervised Learning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57200" y="994174"/>
            <a:ext cx="78816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6924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b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training examples:</a:t>
            </a:r>
          </a:p>
          <a:p>
            <a:pPr indent="0" lvl="0" marL="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2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 find f(x) to predict y from x on training data.</a:t>
            </a:r>
          </a:p>
          <a:p>
            <a:pPr indent="-235584" lvl="1" marL="742950" marR="0" rtl="0" algn="l">
              <a:lnSpc>
                <a:spcPct val="90000"/>
              </a:lnSpc>
              <a:spcBef>
                <a:spcPts val="518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Hopefully:  learned predictor works on “test” data.</a:t>
            </a:r>
          </a:p>
        </p:txBody>
      </p:sp>
      <p:pic>
        <p:nvPicPr>
          <p:cNvPr descr="addin_tmp.png"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1700" y="1403255"/>
            <a:ext cx="4080600" cy="27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Shape 202"/>
          <p:cNvGrpSpPr/>
          <p:nvPr/>
        </p:nvGrpSpPr>
        <p:grpSpPr>
          <a:xfrm>
            <a:off x="2894299" y="2771820"/>
            <a:ext cx="579076" cy="1314372"/>
            <a:chOff x="5183478" y="3160165"/>
            <a:chExt cx="579076" cy="2649945"/>
          </a:xfrm>
        </p:grpSpPr>
        <p:sp>
          <p:nvSpPr>
            <p:cNvPr id="203" name="Shape 203"/>
            <p:cNvSpPr/>
            <p:nvPr/>
          </p:nvSpPr>
          <p:spPr>
            <a:xfrm>
              <a:off x="5186480" y="3160165"/>
              <a:ext cx="576075" cy="2649945"/>
            </a:xfrm>
            <a:prstGeom prst="bracketPair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 txBox="1"/>
            <p:nvPr/>
          </p:nvSpPr>
          <p:spPr>
            <a:xfrm>
              <a:off x="5183478" y="3236975"/>
              <a:ext cx="574195" cy="2457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255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98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93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87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</p:grpSp>
      <p:pic>
        <p:nvPicPr>
          <p:cNvPr descr="https://encrypted-tbn1.gstatic.com/images?q=tbn:ANd9GcQ-1rHkamhDd8jaylUzd9ZLACpZeFJeUbYXt8ulOFnLR3-GhW0v" id="205" name="Shape 205"/>
          <p:cNvPicPr preferRelativeResize="0"/>
          <p:nvPr/>
        </p:nvPicPr>
        <p:blipFill rotWithShape="1">
          <a:blip r:embed="rId4">
            <a:alphaModFix/>
          </a:blip>
          <a:srcRect b="21695" l="33803" r="10141" t="0"/>
          <a:stretch/>
        </p:blipFill>
        <p:spPr>
          <a:xfrm>
            <a:off x="1077650" y="2976175"/>
            <a:ext cx="1312800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 flipH="1" rot="-5400000">
            <a:off x="2343149" y="3238500"/>
            <a:ext cx="571500" cy="38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/>
          <p:nvPr/>
        </p:nvSpPr>
        <p:spPr>
          <a:xfrm flipH="1" rot="-5400000">
            <a:off x="3453025" y="3238500"/>
            <a:ext cx="571500" cy="38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3962400" y="2914650"/>
            <a:ext cx="2057400" cy="9715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f(x)</a:t>
            </a:r>
          </a:p>
        </p:txBody>
      </p:sp>
      <p:sp>
        <p:nvSpPr>
          <p:cNvPr id="209" name="Shape 209"/>
          <p:cNvSpPr/>
          <p:nvPr/>
        </p:nvSpPr>
        <p:spPr>
          <a:xfrm flipH="1" rot="-5400000">
            <a:off x="6076949" y="3238500"/>
            <a:ext cx="571500" cy="38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7484199" y="3261837"/>
            <a:ext cx="71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</a:t>
            </a:r>
          </a:p>
        </p:txBody>
      </p:sp>
      <p:grpSp>
        <p:nvGrpSpPr>
          <p:cNvPr id="211" name="Shape 211"/>
          <p:cNvGrpSpPr/>
          <p:nvPr/>
        </p:nvGrpSpPr>
        <p:grpSpPr>
          <a:xfrm>
            <a:off x="6708601" y="2659557"/>
            <a:ext cx="576000" cy="1314350"/>
            <a:chOff x="5186480" y="3160165"/>
            <a:chExt cx="576000" cy="2649900"/>
          </a:xfrm>
        </p:grpSpPr>
        <p:sp>
          <p:nvSpPr>
            <p:cNvPr id="212" name="Shape 212"/>
            <p:cNvSpPr/>
            <p:nvPr/>
          </p:nvSpPr>
          <p:spPr>
            <a:xfrm>
              <a:off x="5186480" y="3160165"/>
              <a:ext cx="576000" cy="2649900"/>
            </a:xfrm>
            <a:prstGeom prst="bracketPair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 txBox="1"/>
            <p:nvPr/>
          </p:nvSpPr>
          <p:spPr>
            <a:xfrm>
              <a:off x="5306678" y="3236963"/>
              <a:ext cx="450900" cy="24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Neural network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990650"/>
            <a:ext cx="6640500" cy="32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/>
              <a:t>Neurons, Inspiration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100" y="1601498"/>
            <a:ext cx="4120475" cy="309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00" y="828875"/>
            <a:ext cx="4969224" cy="243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/>
              <a:t>Neuron (Perceptron)</a:t>
            </a:r>
          </a:p>
        </p:txBody>
      </p:sp>
      <p:grpSp>
        <p:nvGrpSpPr>
          <p:cNvPr id="233" name="Shape 233"/>
          <p:cNvGrpSpPr/>
          <p:nvPr/>
        </p:nvGrpSpPr>
        <p:grpSpPr>
          <a:xfrm>
            <a:off x="1299334" y="857405"/>
            <a:ext cx="6221729" cy="2823789"/>
            <a:chOff x="3390900" y="1588558"/>
            <a:chExt cx="5410200" cy="2712574"/>
          </a:xfrm>
        </p:grpSpPr>
        <p:pic>
          <p:nvPicPr>
            <p:cNvPr id="234" name="Shape 2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90900" y="1588558"/>
              <a:ext cx="5410200" cy="2412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5" name="Shape 235"/>
            <p:cNvCxnSpPr/>
            <p:nvPr/>
          </p:nvCxnSpPr>
          <p:spPr>
            <a:xfrm>
              <a:off x="3564467" y="1947333"/>
              <a:ext cx="0" cy="2353800"/>
            </a:xfrm>
            <a:prstGeom prst="straightConnector1">
              <a:avLst/>
            </a:prstGeom>
            <a:noFill/>
            <a:ln cap="flat" cmpd="sng" w="19050">
              <a:solidFill>
                <a:srgbClr val="BE4CAC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149" y="3426099"/>
            <a:ext cx="2925674" cy="14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/>
              <a:t>Activations</a:t>
            </a:r>
          </a:p>
        </p:txBody>
      </p:sp>
      <p:cxnSp>
        <p:nvCxnSpPr>
          <p:cNvPr id="242" name="Shape 242"/>
          <p:cNvCxnSpPr/>
          <p:nvPr/>
        </p:nvCxnSpPr>
        <p:spPr>
          <a:xfrm>
            <a:off x="685800" y="2414300"/>
            <a:ext cx="2133600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43" name="Shape 243"/>
          <p:cNvCxnSpPr/>
          <p:nvPr/>
        </p:nvCxnSpPr>
        <p:spPr>
          <a:xfrm rot="10800000">
            <a:off x="1752600" y="1614050"/>
            <a:ext cx="0" cy="1543199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44" name="Shape 244"/>
          <p:cNvSpPr/>
          <p:nvPr/>
        </p:nvSpPr>
        <p:spPr>
          <a:xfrm>
            <a:off x="381000" y="2051321"/>
            <a:ext cx="2763600" cy="688200"/>
          </a:xfrm>
          <a:custGeom>
            <a:pathLst>
              <a:path extrusionOk="0" h="120000" w="120000">
                <a:moveTo>
                  <a:pt x="0" y="116986"/>
                </a:moveTo>
                <a:cubicBezTo>
                  <a:pt x="5698" y="118493"/>
                  <a:pt x="11397" y="120000"/>
                  <a:pt x="17647" y="118050"/>
                </a:cubicBezTo>
                <a:cubicBezTo>
                  <a:pt x="23897" y="116100"/>
                  <a:pt x="31397" y="112200"/>
                  <a:pt x="37500" y="105288"/>
                </a:cubicBezTo>
                <a:cubicBezTo>
                  <a:pt x="43602" y="98375"/>
                  <a:pt x="49411" y="86499"/>
                  <a:pt x="54264" y="76573"/>
                </a:cubicBezTo>
                <a:cubicBezTo>
                  <a:pt x="59117" y="66646"/>
                  <a:pt x="62720" y="54593"/>
                  <a:pt x="66617" y="45731"/>
                </a:cubicBezTo>
                <a:cubicBezTo>
                  <a:pt x="70514" y="36868"/>
                  <a:pt x="74191" y="29246"/>
                  <a:pt x="77647" y="23397"/>
                </a:cubicBezTo>
                <a:cubicBezTo>
                  <a:pt x="81102" y="17548"/>
                  <a:pt x="83750" y="14002"/>
                  <a:pt x="87352" y="10635"/>
                </a:cubicBezTo>
                <a:cubicBezTo>
                  <a:pt x="90955" y="7267"/>
                  <a:pt x="93823" y="4963"/>
                  <a:pt x="99264" y="3190"/>
                </a:cubicBezTo>
                <a:cubicBezTo>
                  <a:pt x="104705" y="1418"/>
                  <a:pt x="112352" y="708"/>
                  <a:pt x="12000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" name="Shape 245"/>
          <p:cNvCxnSpPr/>
          <p:nvPr/>
        </p:nvCxnSpPr>
        <p:spPr>
          <a:xfrm>
            <a:off x="1295400" y="2071400"/>
            <a:ext cx="990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Shape 246"/>
          <p:cNvSpPr txBox="1"/>
          <p:nvPr/>
        </p:nvSpPr>
        <p:spPr>
          <a:xfrm>
            <a:off x="1066800" y="1954867"/>
            <a:ext cx="27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cxnSp>
        <p:nvCxnSpPr>
          <p:cNvPr id="247" name="Shape 247"/>
          <p:cNvCxnSpPr/>
          <p:nvPr/>
        </p:nvCxnSpPr>
        <p:spPr>
          <a:xfrm>
            <a:off x="1219200" y="2700050"/>
            <a:ext cx="990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Shape 248"/>
          <p:cNvSpPr txBox="1"/>
          <p:nvPr/>
        </p:nvSpPr>
        <p:spPr>
          <a:xfrm>
            <a:off x="2286000" y="2583517"/>
            <a:ext cx="330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</a:p>
        </p:txBody>
      </p:sp>
      <p:cxnSp>
        <p:nvCxnSpPr>
          <p:cNvPr id="249" name="Shape 249"/>
          <p:cNvCxnSpPr/>
          <p:nvPr/>
        </p:nvCxnSpPr>
        <p:spPr>
          <a:xfrm>
            <a:off x="6349653" y="2414300"/>
            <a:ext cx="2133600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50" name="Shape 250"/>
          <p:cNvCxnSpPr/>
          <p:nvPr/>
        </p:nvCxnSpPr>
        <p:spPr>
          <a:xfrm rot="10800000">
            <a:off x="7416453" y="1614350"/>
            <a:ext cx="0" cy="142860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51" name="Shape 251"/>
          <p:cNvCxnSpPr/>
          <p:nvPr/>
        </p:nvCxnSpPr>
        <p:spPr>
          <a:xfrm>
            <a:off x="6959253" y="2071400"/>
            <a:ext cx="990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Shape 252"/>
          <p:cNvSpPr txBox="1"/>
          <p:nvPr/>
        </p:nvSpPr>
        <p:spPr>
          <a:xfrm>
            <a:off x="6730653" y="1954867"/>
            <a:ext cx="27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371600" y="1328450"/>
            <a:ext cx="8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tanh(z)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6446173" y="1319182"/>
            <a:ext cx="1949699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ReLu(z) = max{0, z}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6293773" y="3042950"/>
            <a:ext cx="2393099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“Rectified Linear Unit”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Increasingly popular.</a:t>
            </a:r>
          </a:p>
        </p:txBody>
      </p:sp>
      <p:cxnSp>
        <p:nvCxnSpPr>
          <p:cNvPr id="256" name="Shape 256"/>
          <p:cNvCxnSpPr/>
          <p:nvPr/>
        </p:nvCxnSpPr>
        <p:spPr>
          <a:xfrm>
            <a:off x="6522373" y="2414300"/>
            <a:ext cx="914399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Shape 257"/>
          <p:cNvCxnSpPr/>
          <p:nvPr/>
        </p:nvCxnSpPr>
        <p:spPr>
          <a:xfrm flipH="1">
            <a:off x="7436772" y="1728500"/>
            <a:ext cx="990600" cy="6858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Shape 258"/>
          <p:cNvCxnSpPr/>
          <p:nvPr/>
        </p:nvCxnSpPr>
        <p:spPr>
          <a:xfrm>
            <a:off x="3637280" y="2414300"/>
            <a:ext cx="2133600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59" name="Shape 259"/>
          <p:cNvCxnSpPr/>
          <p:nvPr/>
        </p:nvCxnSpPr>
        <p:spPr>
          <a:xfrm rot="10800000">
            <a:off x="4704080" y="1614350"/>
            <a:ext cx="0" cy="142860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60" name="Shape 260"/>
          <p:cNvCxnSpPr/>
          <p:nvPr/>
        </p:nvCxnSpPr>
        <p:spPr>
          <a:xfrm>
            <a:off x="4246880" y="2071400"/>
            <a:ext cx="990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Shape 261"/>
          <p:cNvSpPr txBox="1"/>
          <p:nvPr/>
        </p:nvSpPr>
        <p:spPr>
          <a:xfrm>
            <a:off x="4018280" y="1954867"/>
            <a:ext cx="27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367248" y="1319182"/>
            <a:ext cx="73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abs(z)</a:t>
            </a:r>
          </a:p>
        </p:txBody>
      </p:sp>
      <p:cxnSp>
        <p:nvCxnSpPr>
          <p:cNvPr id="263" name="Shape 263"/>
          <p:cNvCxnSpPr/>
          <p:nvPr/>
        </p:nvCxnSpPr>
        <p:spPr>
          <a:xfrm>
            <a:off x="3810000" y="1728500"/>
            <a:ext cx="914400" cy="6858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Shape 264"/>
          <p:cNvCxnSpPr/>
          <p:nvPr/>
        </p:nvCxnSpPr>
        <p:spPr>
          <a:xfrm flipH="1">
            <a:off x="4724400" y="1728500"/>
            <a:ext cx="990600" cy="6858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Neural network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457200" y="857250"/>
            <a:ext cx="8229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stack up several layers: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5716494" y="857250"/>
            <a:ext cx="2831999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learn multiple stages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internal “representation”.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050" y="1497400"/>
            <a:ext cx="6366124" cy="335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300" y="2533900"/>
            <a:ext cx="3394550" cy="2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639475" y="1433425"/>
            <a:ext cx="4170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lang="en" sz="2400"/>
              <a:t>Bolous AbuJabe</a:t>
            </a:r>
            <a:r>
              <a:rPr b="0" lang="en" sz="2400"/>
              <a:t>r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300" y="213200"/>
            <a:ext cx="3394555" cy="2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idx="1" type="body"/>
          </p:nvPr>
        </p:nvSpPr>
        <p:spPr>
          <a:xfrm>
            <a:off x="573000" y="2004325"/>
            <a:ext cx="4110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Software Engineer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Robotics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Machine learning (Computer vision)</a:t>
            </a: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155555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Neural network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457200" y="857250"/>
            <a:ext cx="8229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stack up several layers: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00" y="1568350"/>
            <a:ext cx="8561376" cy="33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1922225" y="554467"/>
            <a:ext cx="5832900" cy="824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TensorFlow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411425" y="1949899"/>
            <a:ext cx="6096000" cy="22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Deep Learning framework developed by Google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idea is to give a simple Framework for building Neural Networks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&amp; C++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C++ Acceleration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CUDA + GPU acceleration</a:t>
            </a:r>
          </a:p>
          <a:p>
            <a:pPr indent="-342900" lvl="0" marL="45720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source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88" name="Shape 288"/>
          <p:cNvGrpSpPr/>
          <p:nvPr/>
        </p:nvGrpSpPr>
        <p:grpSpPr>
          <a:xfrm>
            <a:off x="6666787" y="2437059"/>
            <a:ext cx="2212049" cy="2537075"/>
            <a:chOff x="6803275" y="395362"/>
            <a:chExt cx="2212049" cy="2537075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90" name="Shape 29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Shape 291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TensorFlow has amazing tutorials online on YouTube and in their website</a:t>
              </a:r>
            </a:p>
          </p:txBody>
        </p:sp>
      </p:grpSp>
      <p:pic>
        <p:nvPicPr>
          <p:cNvPr id="292" name="Shape 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350" y="493025"/>
            <a:ext cx="1211250" cy="12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283228" y="334615"/>
            <a:ext cx="6244200" cy="3835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Installation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431425" y="1447299"/>
            <a:ext cx="6096000" cy="22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Install Python3.5 (Windows), add Environment variables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pip3 to install packages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pip3 install --upgrade tensorflow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pip3 install --upgrade tflearn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9" name="Shape 299"/>
          <p:cNvGrpSpPr/>
          <p:nvPr/>
        </p:nvGrpSpPr>
        <p:grpSpPr>
          <a:xfrm>
            <a:off x="5426412" y="2194359"/>
            <a:ext cx="2212049" cy="2537075"/>
            <a:chOff x="6803275" y="395362"/>
            <a:chExt cx="2212049" cy="2537075"/>
          </a:xfrm>
        </p:grpSpPr>
        <p:pic>
          <p:nvPicPr>
            <p:cNvPr id="300" name="Shape 3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01" name="Shape 30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Shape 302"/>
            <p:cNvSpPr txBox="1"/>
            <p:nvPr/>
          </p:nvSpPr>
          <p:spPr>
            <a:xfrm>
              <a:off x="6944800" y="684230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TensorFlow has amazing tutorials online on YouTube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Steps</a:t>
            </a:r>
          </a:p>
        </p:txBody>
      </p:sp>
      <p:sp>
        <p:nvSpPr>
          <p:cNvPr id="308" name="Shape 308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Use the model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1400"/>
              <a:t>Use our trained model to detect digits.</a:t>
            </a:r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Build a model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1400"/>
              <a:t>First we need to define our model, using TFLearn classes</a:t>
            </a:r>
          </a:p>
        </p:txBody>
      </p:sp>
      <p:sp>
        <p:nvSpPr>
          <p:cNvPr id="313" name="Shape 313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Train the model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1400"/>
              <a:t>We will use the MNIST dataset in-order to train our model to recognize digits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0078" y="280715"/>
            <a:ext cx="6244200" cy="383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Building the model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431425" y="1523500"/>
            <a:ext cx="50355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Layer (28*28 = 784)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Fully Connected (64), tanh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Fully Connected (64), tanh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Fully Connected (10), softmax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0" name="Shape 320"/>
          <p:cNvGrpSpPr/>
          <p:nvPr/>
        </p:nvGrpSpPr>
        <p:grpSpPr>
          <a:xfrm>
            <a:off x="6471287" y="-30190"/>
            <a:ext cx="2212049" cy="2537075"/>
            <a:chOff x="6803275" y="395362"/>
            <a:chExt cx="2212049" cy="2537075"/>
          </a:xfrm>
        </p:grpSpPr>
        <p:pic>
          <p:nvPicPr>
            <p:cNvPr id="321" name="Shape 3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22" name="Shape 32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Shape 323"/>
            <p:cNvSpPr txBox="1"/>
            <p:nvPr/>
          </p:nvSpPr>
          <p:spPr>
            <a:xfrm>
              <a:off x="6944800" y="684230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Deeper and larger networks tend to give better results, but that is not always the case. Start small and build up.</a:t>
              </a:r>
            </a:p>
          </p:txBody>
        </p:sp>
      </p:grpSp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075" y="2691525"/>
            <a:ext cx="3680649" cy="21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299" y="2691525"/>
            <a:ext cx="4835099" cy="20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403425" y="205823"/>
            <a:ext cx="5851500" cy="327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 </a:t>
            </a:r>
            <a:r>
              <a:rPr lang="en">
                <a:solidFill>
                  <a:schemeClr val="dk1"/>
                </a:solidFill>
              </a:rPr>
              <a:t>the model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431425" y="1523500"/>
            <a:ext cx="60399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MNIST dataset - we download it from the web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55k Images - labeled and separated to training and validation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One-hot : Labels are encoded as binary vectors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2" name="Shape 332"/>
          <p:cNvGrpSpPr/>
          <p:nvPr/>
        </p:nvGrpSpPr>
        <p:grpSpPr>
          <a:xfrm>
            <a:off x="6471287" y="-30190"/>
            <a:ext cx="2212049" cy="2537075"/>
            <a:chOff x="6803275" y="395362"/>
            <a:chExt cx="2212049" cy="2537075"/>
          </a:xfrm>
        </p:grpSpPr>
        <p:pic>
          <p:nvPicPr>
            <p:cNvPr id="333" name="Shape 3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34" name="Shape 334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Shape 335"/>
            <p:cNvSpPr txBox="1"/>
            <p:nvPr/>
          </p:nvSpPr>
          <p:spPr>
            <a:xfrm>
              <a:off x="6944800" y="684230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Try out different learning_rates, large rates may cause the network to diverge really fast. Low rates may slow the learning process</a:t>
              </a:r>
            </a:p>
          </p:txBody>
        </p:sp>
      </p:grpSp>
      <p:pic>
        <p:nvPicPr>
          <p:cNvPr id="336" name="Shape 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775" y="2282650"/>
            <a:ext cx="417195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482700" y="3158950"/>
            <a:ext cx="5921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SGD Optimizer: Loss update function (Training)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 Entropy loss: Loss calculation function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Shape 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775" y="3863512"/>
            <a:ext cx="548640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30300" y="325750"/>
            <a:ext cx="6289500" cy="96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Running the session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390975" y="1543725"/>
            <a:ext cx="5965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set: our Training dataset. Images and labels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Validation set: Small part of the data for validation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N_epoch: Number of times we train the model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5" name="Shape 345"/>
          <p:cNvGrpSpPr/>
          <p:nvPr/>
        </p:nvGrpSpPr>
        <p:grpSpPr>
          <a:xfrm>
            <a:off x="6471287" y="-30190"/>
            <a:ext cx="2212049" cy="2537075"/>
            <a:chOff x="6803275" y="395362"/>
            <a:chExt cx="2212049" cy="2537075"/>
          </a:xfrm>
        </p:grpSpPr>
        <p:pic>
          <p:nvPicPr>
            <p:cNvPr id="346" name="Shape 3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47" name="Shape 34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Shape 348"/>
            <p:cNvSpPr txBox="1"/>
            <p:nvPr/>
          </p:nvSpPr>
          <p:spPr>
            <a:xfrm>
              <a:off x="6944800" y="684230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more epochs we do the better the model becomes, up to a certain point. Then we might risk the situation of over fitting the data.  ( we dont want that)</a:t>
              </a:r>
            </a:p>
          </p:txBody>
        </p:sp>
      </p:grpSp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900" y="2458712"/>
            <a:ext cx="495300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30300" y="325750"/>
            <a:ext cx="6289500" cy="96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Saving the network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390975" y="1543725"/>
            <a:ext cx="5965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Save a model to a .model file ( Saves network + weights)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Load model weights from a file</a:t>
            </a:r>
          </a:p>
        </p:txBody>
      </p:sp>
      <p:grpSp>
        <p:nvGrpSpPr>
          <p:cNvPr id="356" name="Shape 356"/>
          <p:cNvGrpSpPr/>
          <p:nvPr/>
        </p:nvGrpSpPr>
        <p:grpSpPr>
          <a:xfrm>
            <a:off x="6471287" y="-30190"/>
            <a:ext cx="2212049" cy="2537075"/>
            <a:chOff x="6803275" y="395362"/>
            <a:chExt cx="2212049" cy="2537075"/>
          </a:xfrm>
        </p:grpSpPr>
        <p:pic>
          <p:nvPicPr>
            <p:cNvPr id="357" name="Shape 3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58" name="Shape 35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Shape 359"/>
            <p:cNvSpPr txBox="1"/>
            <p:nvPr/>
          </p:nvSpPr>
          <p:spPr>
            <a:xfrm>
              <a:off x="6944800" y="684230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Large networks may take a huge space on the disk.</a:t>
              </a:r>
            </a:p>
          </p:txBody>
        </p:sp>
      </p:grpSp>
      <p:pic>
        <p:nvPicPr>
          <p:cNvPr id="360" name="Shape 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2762" y="2312175"/>
            <a:ext cx="25241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30300" y="325750"/>
            <a:ext cx="6289500" cy="96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the network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390975" y="1543725"/>
            <a:ext cx="5965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Load a trained model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Load a new image for detection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Reshape image to suit our input</a:t>
            </a:r>
          </a:p>
          <a:p>
            <a:pPr indent="-3048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the trained model to predict the image label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7" name="Shape 367"/>
          <p:cNvGrpSpPr/>
          <p:nvPr/>
        </p:nvGrpSpPr>
        <p:grpSpPr>
          <a:xfrm>
            <a:off x="6471287" y="-30190"/>
            <a:ext cx="2212049" cy="2537075"/>
            <a:chOff x="6803275" y="395362"/>
            <a:chExt cx="2212049" cy="2537075"/>
          </a:xfrm>
        </p:grpSpPr>
        <p:pic>
          <p:nvPicPr>
            <p:cNvPr id="368" name="Shape 3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69" name="Shape 36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Shape 370"/>
            <p:cNvSpPr txBox="1"/>
            <p:nvPr/>
          </p:nvSpPr>
          <p:spPr>
            <a:xfrm>
              <a:off x="6944800" y="684230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Scaling the images too small may reduce the quality of the prediction.</a:t>
              </a:r>
            </a:p>
          </p:txBody>
        </p:sp>
      </p:grpSp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00" y="2506875"/>
            <a:ext cx="56769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encrypted-tbn0.gstatic.com/images?q=tbn:ANd9GcQC7E-dp0n7uSxJFtuwqKTRYMDQ8BuyJ1u3oJQkYgi5WQdLwe_oqQ" id="94" name="Shape 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543050"/>
            <a:ext cx="2032015" cy="114300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 we want ML to do?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994172"/>
            <a:ext cx="8229600" cy="434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9400" lvl="0" marL="3429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image, predict complex high-level patterns: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514604" y="4057650"/>
            <a:ext cx="19237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Object recognition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733800" y="4057650"/>
            <a:ext cx="11026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Detection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324600" y="4057650"/>
            <a:ext cx="14904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Segmentation</a:t>
            </a:r>
          </a:p>
        </p:txBody>
      </p:sp>
      <p:pic>
        <p:nvPicPr>
          <p:cNvPr descr="https://encrypted-tbn0.gstatic.com/images?q=tbn:ANd9GcQC7E-dp0n7uSxJFtuwqKTRYMDQ8BuyJ1u3oJQkYgi5WQdLwe_oqQ"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2828915"/>
            <a:ext cx="2032015" cy="114300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4419600" y="1600200"/>
            <a:ext cx="533399" cy="857250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encrypted-tbn1.gstatic.com/images?q=tbn:ANd9GcQ-1rHkamhDd8jaylUzd9ZLACpZeFJeUbYXt8ulOFnLR3-GhW0v" id="102" name="Shape 102"/>
          <p:cNvPicPr preferRelativeResize="0"/>
          <p:nvPr/>
        </p:nvPicPr>
        <p:blipFill rotWithShape="1">
          <a:blip r:embed="rId4">
            <a:alphaModFix/>
          </a:blip>
          <a:srcRect b="21695" l="33803" r="10141" t="0"/>
          <a:stretch/>
        </p:blipFill>
        <p:spPr>
          <a:xfrm>
            <a:off x="685800" y="2857500"/>
            <a:ext cx="1662991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 flipH="1" rot="10800000">
            <a:off x="3886200" y="2571749"/>
            <a:ext cx="762000" cy="28575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/>
          <p:nvPr/>
        </p:nvSpPr>
        <p:spPr>
          <a:xfrm flipH="1" rot="10800000">
            <a:off x="1143000" y="2628899"/>
            <a:ext cx="762000" cy="28575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211091" y="2009000"/>
            <a:ext cx="6939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“Cat”</a:t>
            </a:r>
          </a:p>
        </p:txBody>
      </p:sp>
      <p:pic>
        <p:nvPicPr>
          <p:cNvPr descr="http://www.eecs.berkeley.edu/Research/Projects/CS/vision/grouping/segbench/BSDS300/html/images/plain/normal/color/163062.jpg" id="106" name="Shape 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2839678"/>
            <a:ext cx="2219325" cy="11108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eecs.berkeley.edu/Research/Projects/CS/vision/grouping/segbench/BSDS300/html/images/human/normal/outline/color/union/163062.jpg" id="107" name="Shape 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1543050"/>
            <a:ext cx="2219325" cy="11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 flipH="1" rot="10800000">
            <a:off x="6629400" y="2571749"/>
            <a:ext cx="762000" cy="28575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6091232" y="4352150"/>
            <a:ext cx="206216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[Martin et al., 2001]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00" y="1785550"/>
            <a:ext cx="5489948" cy="308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474" y="62548"/>
            <a:ext cx="3797650" cy="286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269500" y="186550"/>
            <a:ext cx="4426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 sz="3000"/>
              <a:t>Can machine really see ?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600" y="-286500"/>
            <a:ext cx="4264050" cy="317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525" y="2923522"/>
            <a:ext cx="7123126" cy="20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290625" y="86600"/>
            <a:ext cx="4706400" cy="21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 sz="3000"/>
              <a:t>More complex abillities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290625" y="86600"/>
            <a:ext cx="42864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 sz="3000"/>
              <a:t>Why Deep learning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149" y="959287"/>
            <a:ext cx="5586424" cy="40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is ML done?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69600" y="771723"/>
            <a:ext cx="8229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175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often uses common pipeline with hand-designed feature extraction</a:t>
            </a:r>
            <a:r>
              <a:rPr lang="en" sz="2400"/>
              <a:t>.</a:t>
            </a:r>
          </a:p>
          <a:p>
            <a:pPr indent="-3175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/>
              <a:t>Better models use End to End Approaches ( CNN )</a:t>
            </a:r>
          </a:p>
        </p:txBody>
      </p:sp>
      <p:pic>
        <p:nvPicPr>
          <p:cNvPr descr="https://encrypted-tbn1.gstatic.com/images?q=tbn:ANd9GcQ-1rHkamhDd8jaylUzd9ZLACpZeFJeUbYXt8ulOFnLR3-GhW0v" id="139" name="Shape 139"/>
          <p:cNvPicPr preferRelativeResize="0"/>
          <p:nvPr/>
        </p:nvPicPr>
        <p:blipFill rotWithShape="1">
          <a:blip r:embed="rId3">
            <a:alphaModFix/>
          </a:blip>
          <a:srcRect b="21695" l="33803" r="10141" t="0"/>
          <a:stretch/>
        </p:blipFill>
        <p:spPr>
          <a:xfrm>
            <a:off x="684300" y="2280675"/>
            <a:ext cx="1312800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2284500" y="2337825"/>
            <a:ext cx="2362200" cy="7428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Extraction</a:t>
            </a:r>
          </a:p>
        </p:txBody>
      </p:sp>
      <p:sp>
        <p:nvSpPr>
          <p:cNvPr id="141" name="Shape 141"/>
          <p:cNvSpPr/>
          <p:nvPr/>
        </p:nvSpPr>
        <p:spPr>
          <a:xfrm flipH="1" rot="-5400000">
            <a:off x="1884450" y="2547375"/>
            <a:ext cx="571500" cy="38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4875300" y="2337825"/>
            <a:ext cx="2362200" cy="7428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</a:p>
        </p:txBody>
      </p:sp>
      <p:sp>
        <p:nvSpPr>
          <p:cNvPr id="143" name="Shape 143"/>
          <p:cNvSpPr/>
          <p:nvPr/>
        </p:nvSpPr>
        <p:spPr>
          <a:xfrm flipH="1" rot="-5400000">
            <a:off x="4475250" y="2547375"/>
            <a:ext cx="571500" cy="38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flipH="1" rot="-5400000">
            <a:off x="7066050" y="2547375"/>
            <a:ext cx="571500" cy="38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7542300" y="2566425"/>
            <a:ext cx="1144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“Cat”?</a:t>
            </a:r>
          </a:p>
        </p:txBody>
      </p:sp>
      <p:grpSp>
        <p:nvGrpSpPr>
          <p:cNvPr id="146" name="Shape 146"/>
          <p:cNvGrpSpPr/>
          <p:nvPr/>
        </p:nvGrpSpPr>
        <p:grpSpPr>
          <a:xfrm>
            <a:off x="2132094" y="2852199"/>
            <a:ext cx="3200384" cy="1390035"/>
            <a:chOff x="2133600" y="2375700"/>
            <a:chExt cx="6094809" cy="3529800"/>
          </a:xfrm>
        </p:grpSpPr>
        <p:sp>
          <p:nvSpPr>
            <p:cNvPr id="147" name="Shape 147"/>
            <p:cNvSpPr txBox="1"/>
            <p:nvPr/>
          </p:nvSpPr>
          <p:spPr>
            <a:xfrm>
              <a:off x="4495800" y="4572001"/>
              <a:ext cx="3732609" cy="1230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Prior Knowledge,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Experience</a:t>
              </a:r>
            </a:p>
          </p:txBody>
        </p:sp>
        <p:pic>
          <p:nvPicPr>
            <p:cNvPr descr="booksclip.png" id="148" name="Shape 1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3600" y="4191000"/>
              <a:ext cx="2286000" cy="1714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9" name="Shape 149"/>
            <p:cNvCxnSpPr/>
            <p:nvPr/>
          </p:nvCxnSpPr>
          <p:spPr>
            <a:xfrm flipH="1" rot="10800000">
              <a:off x="2133600" y="2375700"/>
              <a:ext cx="2552700" cy="1739100"/>
            </a:xfrm>
            <a:prstGeom prst="curvedConnector2">
              <a:avLst/>
            </a:prstGeom>
            <a:noFill/>
            <a:ln cap="flat" cmpd="sng" w="57150">
              <a:solidFill>
                <a:schemeClr val="accent2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150" name="Shape 150"/>
            <p:cNvCxnSpPr/>
            <p:nvPr/>
          </p:nvCxnSpPr>
          <p:spPr>
            <a:xfrm rot="10800000">
              <a:off x="4686600" y="2375701"/>
              <a:ext cx="2628600" cy="1815300"/>
            </a:xfrm>
            <a:prstGeom prst="curvedConnector2">
              <a:avLst/>
            </a:prstGeom>
            <a:noFill/>
            <a:ln cap="flat" cmpd="sng" w="57150">
              <a:solidFill>
                <a:schemeClr val="accent2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is vision so hard?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5096601" y="1454978"/>
            <a:ext cx="1893899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“Coffee Mug”</a:t>
            </a:r>
          </a:p>
        </p:txBody>
      </p:sp>
      <p:pic>
        <p:nvPicPr>
          <p:cNvPr descr="numbers.png" id="158" name="Shape 158"/>
          <p:cNvPicPr preferRelativeResize="0"/>
          <p:nvPr/>
        </p:nvPicPr>
        <p:blipFill rotWithShape="1">
          <a:blip r:embed="rId3">
            <a:alphaModFix/>
          </a:blip>
          <a:srcRect b="51269" l="0" r="0" t="0"/>
          <a:stretch/>
        </p:blipFill>
        <p:spPr>
          <a:xfrm>
            <a:off x="2514600" y="2914650"/>
            <a:ext cx="3984331" cy="1127705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4213450" y="2225603"/>
            <a:ext cx="441000" cy="51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4654451" y="2453803"/>
            <a:ext cx="191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 Intensity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3100" y="909634"/>
            <a:ext cx="1263600" cy="12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2395818" y="4057650"/>
            <a:ext cx="43097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 intensity is a very poor representation.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349975" y="1639000"/>
            <a:ext cx="66318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"/>
              <a:t>Machine 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